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5" r:id="rId4"/>
    <p:sldId id="276" r:id="rId5"/>
    <p:sldId id="260" r:id="rId6"/>
    <p:sldId id="261" r:id="rId7"/>
    <p:sldId id="265" r:id="rId8"/>
    <p:sldId id="264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62" r:id="rId18"/>
    <p:sldId id="263" r:id="rId19"/>
    <p:sldId id="268" r:id="rId20"/>
    <p:sldId id="25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464"/>
    <a:srgbClr val="F04646"/>
    <a:srgbClr val="FF2818"/>
    <a:srgbClr val="FFCCCC"/>
    <a:srgbClr val="FFFFFF"/>
    <a:srgbClr val="FF6600"/>
    <a:srgbClr val="FF7C80"/>
    <a:srgbClr val="F05A5A"/>
    <a:srgbClr val="F03232"/>
    <a:srgbClr val="FF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42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23C63-56BB-4A3B-84B5-8F66AD911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248ADC-E712-49C7-884C-210DC840B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F33960-521E-4DDC-BFF0-109FD5A6D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2DF78-D6D2-4EFD-BDBE-66A5DA2EE58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8F1B7D-9242-49C4-A863-E00D6942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F80975-3208-4456-9818-1E845479C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C05C6-59F9-4F75-8FB8-5991EC7BE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852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06341A-8120-4450-BB0B-84CD0CC9A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5214CA-D710-4FFD-8632-ACF097733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4BD384-943D-4CD0-90B4-EB60571E9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2DF78-D6D2-4EFD-BDBE-66A5DA2EE58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16ABF1-4C64-4EB2-A977-DD2F3A36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12F3DE-15FD-4149-84B9-31E18095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C05C6-59F9-4F75-8FB8-5991EC7BE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469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9D7D8E3-232D-4CC7-B0C1-A92CB1EC0B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8E76ED-9E18-4E04-B35D-2AE69015C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15545F-5B8D-4819-A17D-049A61AAB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2DF78-D6D2-4EFD-BDBE-66A5DA2EE58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D0F2DF-1C0C-4574-88D2-8D5EB07D0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C16B66-5036-4FAC-804E-8CE7B05B0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C05C6-59F9-4F75-8FB8-5991EC7BE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172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30C6A-4257-405B-BA2B-C9D7916D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D9C5B4-8735-430F-936B-E53B6D9F7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E441BE-EBD2-4477-BEE0-6520BBB29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2DF78-D6D2-4EFD-BDBE-66A5DA2EE58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A4AB01-5FD2-487B-B02B-F5F498FAB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B27EA-160E-42F0-A447-66FF1302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C05C6-59F9-4F75-8FB8-5991EC7BE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85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E3F52-81BC-41B3-A474-854413B8B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4E3D43-1F6C-4E69-B9AA-B6ED48E7D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2A5253-4CE2-4EEF-884E-848472A3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2DF78-D6D2-4EFD-BDBE-66A5DA2EE58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A86A75-84DE-402E-BD67-0B672E891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E44808-06EE-45C1-BA47-4BF75FB1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C05C6-59F9-4F75-8FB8-5991EC7BE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41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DEFB9-A79C-4681-8EFB-12FF42B68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D2E3CF-74F6-4F86-9E30-42E044AA7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7C72BE-CEF5-4B83-A572-972F51E2B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B305D6-2C11-4DD9-961D-6ABBC10CE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2DF78-D6D2-4EFD-BDBE-66A5DA2EE58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8F3978-769C-430A-9114-FF113F137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DE60D4-FE2C-4E9B-8CA0-1B4486053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C05C6-59F9-4F75-8FB8-5991EC7BE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744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22F13-D7D6-4527-9B11-86932E71B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1413CD-A899-4FA8-8CA2-648CB667F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A94911-72ED-4A1A-AB75-9A71CFC7E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866AF0-AF59-45F3-AC80-46A7426A3B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AE424C8-E900-4AB3-B0A8-A75628A2BB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3FB1C4-60E2-4F7A-A231-E5718F53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2DF78-D6D2-4EFD-BDBE-66A5DA2EE58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185B213-0733-4195-B783-7DE8BC34E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95753D-C39E-4603-83E2-C9FCFC5E3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C05C6-59F9-4F75-8FB8-5991EC7BE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944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804F53-54B2-4D19-B861-05D2502E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97A689-618D-417C-8478-E9314CE43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2DF78-D6D2-4EFD-BDBE-66A5DA2EE58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6CD9BC-B40E-4FDC-AD34-11E8A7D2C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C92F83-51F9-4161-A570-FD17D6E3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C05C6-59F9-4F75-8FB8-5991EC7BE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758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9E3B3F-9624-4551-A6EE-F142B6BE4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2DF78-D6D2-4EFD-BDBE-66A5DA2EE58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72874F-5DF4-427F-969E-F877E29BF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CF8335-EB3B-49EB-BB56-3DA0A1CD8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C05C6-59F9-4F75-8FB8-5991EC7BE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030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CB1692-22DF-46F2-9CFD-5BFA3AD49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C3929F-BAC3-4853-B8EB-FFD5E084E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C99249-CE48-438B-9C65-2C35840F9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45ACF7-24B1-43A9-AFEF-8EA65E77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2DF78-D6D2-4EFD-BDBE-66A5DA2EE58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7ADBF3-23D0-4197-B4E5-C2CF4B53E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AB9943-A933-470B-ADDD-91D0A65C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C05C6-59F9-4F75-8FB8-5991EC7BE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77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4BD244-C6C8-47D2-8712-76EB73CA4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72F510-3019-4451-BD13-60928FCCB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8B45CC-F775-424B-BBB6-08AE7B7AB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23EB2F-81F2-49E4-B584-C3619A8B4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2DF78-D6D2-4EFD-BDBE-66A5DA2EE58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97F3A4-7666-461A-B303-8A4B52476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D32B6F-79D6-47CE-BDE3-4CAAD2E5A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C05C6-59F9-4F75-8FB8-5991EC7BE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13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26AF2A-CEEC-4B91-BC9D-F1598CD2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60F86A-CF17-44A9-9F1F-1EB3FC7DF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D2432E-4A5B-4DED-9DD0-7A029ABA9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2DF78-D6D2-4EFD-BDBE-66A5DA2EE581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C1476-CDCD-4090-AADB-AC3C19BF2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00FE93-B06B-4566-9899-5B6B9D17B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C05C6-59F9-4F75-8FB8-5991EC7BE4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38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340FB1C-C06F-429E-9A02-5926166FD586}"/>
              </a:ext>
            </a:extLst>
          </p:cNvPr>
          <p:cNvSpPr/>
          <p:nvPr/>
        </p:nvSpPr>
        <p:spPr>
          <a:xfrm>
            <a:off x="1498862" y="631596"/>
            <a:ext cx="2733773" cy="200790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商品详情图片</a:t>
            </a:r>
            <a:r>
              <a:rPr lang="en-US" altLang="zh-CN" sz="3200" dirty="0"/>
              <a:t>1</a:t>
            </a:r>
            <a:endParaRPr lang="zh-CN" altLang="en-US" sz="3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10D76F-81C6-4896-8974-B810202712E5}"/>
              </a:ext>
            </a:extLst>
          </p:cNvPr>
          <p:cNvSpPr/>
          <p:nvPr/>
        </p:nvSpPr>
        <p:spPr>
          <a:xfrm>
            <a:off x="4451023" y="631595"/>
            <a:ext cx="2733773" cy="200790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商品详情图片</a:t>
            </a:r>
            <a:r>
              <a:rPr lang="en-US" altLang="zh-CN" sz="3200" dirty="0"/>
              <a:t>2</a:t>
            </a:r>
            <a:endParaRPr lang="zh-CN" altLang="en-US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F414F8-42A1-4ECF-BA1B-AF857019A40B}"/>
              </a:ext>
            </a:extLst>
          </p:cNvPr>
          <p:cNvSpPr/>
          <p:nvPr/>
        </p:nvSpPr>
        <p:spPr>
          <a:xfrm>
            <a:off x="7654567" y="631595"/>
            <a:ext cx="2733773" cy="200790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商品详情图片</a:t>
            </a:r>
            <a:r>
              <a:rPr lang="en-US" altLang="zh-CN" sz="3200" dirty="0"/>
              <a:t>3</a:t>
            </a:r>
            <a:endParaRPr lang="zh-CN" altLang="en-US" sz="32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E85838C-6F64-4E3B-94A3-438D4C078937}"/>
              </a:ext>
            </a:extLst>
          </p:cNvPr>
          <p:cNvSpPr/>
          <p:nvPr/>
        </p:nvSpPr>
        <p:spPr>
          <a:xfrm>
            <a:off x="1875933" y="3195687"/>
            <a:ext cx="1583704" cy="145172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accent5">
                    <a:lumMod val="75000"/>
                  </a:schemeClr>
                </a:solidFill>
              </a:rPr>
              <a:t>卖家头像</a:t>
            </a:r>
          </a:p>
        </p:txBody>
      </p:sp>
    </p:spTree>
    <p:extLst>
      <p:ext uri="{BB962C8B-B14F-4D97-AF65-F5344CB8AC3E}">
        <p14:creationId xmlns:p14="http://schemas.microsoft.com/office/powerpoint/2010/main" val="2165034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1BCAF41E-3A55-4924-93C4-C3FD5091C0EA}"/>
              </a:ext>
            </a:extLst>
          </p:cNvPr>
          <p:cNvSpPr/>
          <p:nvPr/>
        </p:nvSpPr>
        <p:spPr>
          <a:xfrm>
            <a:off x="1310326" y="772998"/>
            <a:ext cx="5279012" cy="4883085"/>
          </a:xfrm>
          <a:custGeom>
            <a:avLst/>
            <a:gdLst/>
            <a:ahLst/>
            <a:cxnLst/>
            <a:rect l="l" t="t" r="r" b="b"/>
            <a:pathLst>
              <a:path w="5279012" h="4883085">
                <a:moveTo>
                  <a:pt x="2024384" y="1929606"/>
                </a:moveTo>
                <a:lnTo>
                  <a:pt x="3206563" y="1929606"/>
                </a:lnTo>
                <a:lnTo>
                  <a:pt x="3206563" y="2128291"/>
                </a:lnTo>
                <a:lnTo>
                  <a:pt x="2024384" y="2128291"/>
                </a:lnTo>
                <a:close/>
                <a:moveTo>
                  <a:pt x="2024384" y="1581906"/>
                </a:moveTo>
                <a:lnTo>
                  <a:pt x="3206563" y="1581906"/>
                </a:lnTo>
                <a:lnTo>
                  <a:pt x="3206563" y="1770657"/>
                </a:lnTo>
                <a:lnTo>
                  <a:pt x="2024384" y="1770657"/>
                </a:lnTo>
                <a:close/>
                <a:moveTo>
                  <a:pt x="1825699" y="1422958"/>
                </a:moveTo>
                <a:cubicBezTo>
                  <a:pt x="1832322" y="1548792"/>
                  <a:pt x="1835633" y="1654758"/>
                  <a:pt x="1835633" y="1740855"/>
                </a:cubicBezTo>
                <a:lnTo>
                  <a:pt x="1835633" y="1959409"/>
                </a:lnTo>
                <a:cubicBezTo>
                  <a:pt x="1835633" y="2058751"/>
                  <a:pt x="1832322" y="2164717"/>
                  <a:pt x="1825699" y="2277306"/>
                </a:cubicBezTo>
                <a:lnTo>
                  <a:pt x="2143596" y="2277306"/>
                </a:lnTo>
                <a:cubicBezTo>
                  <a:pt x="2077367" y="2383271"/>
                  <a:pt x="1978024" y="2482614"/>
                  <a:pt x="1845567" y="2575334"/>
                </a:cubicBezTo>
                <a:cubicBezTo>
                  <a:pt x="1713110" y="2668054"/>
                  <a:pt x="1593899" y="2734282"/>
                  <a:pt x="1487933" y="2774019"/>
                </a:cubicBezTo>
                <a:cubicBezTo>
                  <a:pt x="1560785" y="2820379"/>
                  <a:pt x="1607145" y="2870051"/>
                  <a:pt x="1627013" y="2923034"/>
                </a:cubicBezTo>
                <a:cubicBezTo>
                  <a:pt x="1739602" y="2870051"/>
                  <a:pt x="1888616" y="2774019"/>
                  <a:pt x="2074056" y="2634940"/>
                </a:cubicBezTo>
                <a:lnTo>
                  <a:pt x="2401887" y="2634940"/>
                </a:lnTo>
                <a:cubicBezTo>
                  <a:pt x="2309167" y="2780642"/>
                  <a:pt x="2183333" y="2898198"/>
                  <a:pt x="2024384" y="2987606"/>
                </a:cubicBezTo>
                <a:cubicBezTo>
                  <a:pt x="1865436" y="3077015"/>
                  <a:pt x="1726356" y="3138276"/>
                  <a:pt x="1607145" y="3171390"/>
                </a:cubicBezTo>
                <a:cubicBezTo>
                  <a:pt x="1679996" y="3197882"/>
                  <a:pt x="1732979" y="3240930"/>
                  <a:pt x="1766093" y="3300536"/>
                </a:cubicBezTo>
                <a:cubicBezTo>
                  <a:pt x="2163464" y="3141588"/>
                  <a:pt x="2441624" y="2919722"/>
                  <a:pt x="2600572" y="2634940"/>
                </a:cubicBezTo>
                <a:lnTo>
                  <a:pt x="2908535" y="2634940"/>
                </a:lnTo>
                <a:cubicBezTo>
                  <a:pt x="2822438" y="2820379"/>
                  <a:pt x="2718128" y="2974361"/>
                  <a:pt x="2595605" y="3096883"/>
                </a:cubicBezTo>
                <a:cubicBezTo>
                  <a:pt x="2473083" y="3219406"/>
                  <a:pt x="2340626" y="3312126"/>
                  <a:pt x="2198234" y="3375043"/>
                </a:cubicBezTo>
                <a:cubicBezTo>
                  <a:pt x="2055843" y="3437960"/>
                  <a:pt x="1925042" y="3479353"/>
                  <a:pt x="1805830" y="3499222"/>
                </a:cubicBezTo>
                <a:cubicBezTo>
                  <a:pt x="1885304" y="3552204"/>
                  <a:pt x="1931664" y="3601876"/>
                  <a:pt x="1944910" y="3648236"/>
                </a:cubicBezTo>
                <a:cubicBezTo>
                  <a:pt x="2189956" y="3582007"/>
                  <a:pt x="2408510" y="3479353"/>
                  <a:pt x="2600572" y="3340273"/>
                </a:cubicBezTo>
                <a:cubicBezTo>
                  <a:pt x="2792635" y="3201193"/>
                  <a:pt x="2964829" y="2966082"/>
                  <a:pt x="3117155" y="2634940"/>
                </a:cubicBezTo>
                <a:lnTo>
                  <a:pt x="3375446" y="2634940"/>
                </a:lnTo>
                <a:lnTo>
                  <a:pt x="3295972" y="3280667"/>
                </a:lnTo>
                <a:cubicBezTo>
                  <a:pt x="3276103" y="3360142"/>
                  <a:pt x="3221465" y="3404846"/>
                  <a:pt x="3132056" y="3414780"/>
                </a:cubicBezTo>
                <a:cubicBezTo>
                  <a:pt x="3042648" y="3424714"/>
                  <a:pt x="2961518" y="3426370"/>
                  <a:pt x="2888667" y="3419747"/>
                </a:cubicBezTo>
                <a:cubicBezTo>
                  <a:pt x="2928404" y="3466107"/>
                  <a:pt x="2964829" y="3538959"/>
                  <a:pt x="2997944" y="3638301"/>
                </a:cubicBezTo>
                <a:cubicBezTo>
                  <a:pt x="3097286" y="3631679"/>
                  <a:pt x="3198285" y="3613466"/>
                  <a:pt x="3300939" y="3583663"/>
                </a:cubicBezTo>
                <a:cubicBezTo>
                  <a:pt x="3403593" y="3553860"/>
                  <a:pt x="3464855" y="3489287"/>
                  <a:pt x="3484723" y="3389944"/>
                </a:cubicBezTo>
                <a:lnTo>
                  <a:pt x="3554263" y="2803822"/>
                </a:lnTo>
                <a:lnTo>
                  <a:pt x="3584066" y="2485925"/>
                </a:lnTo>
                <a:lnTo>
                  <a:pt x="2213136" y="2485925"/>
                </a:lnTo>
                <a:cubicBezTo>
                  <a:pt x="2285987" y="2406451"/>
                  <a:pt x="2338970" y="2336911"/>
                  <a:pt x="2372084" y="2277306"/>
                </a:cubicBezTo>
                <a:lnTo>
                  <a:pt x="3405249" y="2277306"/>
                </a:lnTo>
                <a:cubicBezTo>
                  <a:pt x="3398626" y="2151471"/>
                  <a:pt x="3395315" y="2052129"/>
                  <a:pt x="3395315" y="1979277"/>
                </a:cubicBezTo>
                <a:lnTo>
                  <a:pt x="3395315" y="1740855"/>
                </a:lnTo>
                <a:cubicBezTo>
                  <a:pt x="3395315" y="1648135"/>
                  <a:pt x="3398626" y="1542169"/>
                  <a:pt x="3405249" y="1422958"/>
                </a:cubicBezTo>
                <a:close/>
                <a:moveTo>
                  <a:pt x="0" y="0"/>
                </a:moveTo>
                <a:lnTo>
                  <a:pt x="5279012" y="0"/>
                </a:lnTo>
                <a:lnTo>
                  <a:pt x="5279012" y="4883085"/>
                </a:lnTo>
                <a:lnTo>
                  <a:pt x="0" y="4883085"/>
                </a:lnTo>
                <a:close/>
              </a:path>
            </a:pathLst>
          </a:custGeom>
          <a:gradFill flip="none" rotWithShape="1">
            <a:gsLst>
              <a:gs pos="13000">
                <a:srgbClr val="FF2818"/>
              </a:gs>
              <a:gs pos="74000">
                <a:srgbClr val="FF8F79">
                  <a:lumMod val="98000"/>
                </a:srgbClr>
              </a:gs>
              <a:gs pos="100000">
                <a:srgbClr val="FF4118">
                  <a:tint val="23500"/>
                  <a:satMod val="160000"/>
                  <a:lumMod val="86000"/>
                </a:srgbClr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9916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B44457C-A44C-4A63-910E-044571E7144D}"/>
              </a:ext>
            </a:extLst>
          </p:cNvPr>
          <p:cNvSpPr/>
          <p:nvPr/>
        </p:nvSpPr>
        <p:spPr>
          <a:xfrm>
            <a:off x="999243" y="697583"/>
            <a:ext cx="5279012" cy="4883085"/>
          </a:xfrm>
          <a:prstGeom prst="rect">
            <a:avLst/>
          </a:prstGeom>
          <a:gradFill flip="none" rotWithShape="1">
            <a:gsLst>
              <a:gs pos="13000">
                <a:srgbClr val="FF2818"/>
              </a:gs>
              <a:gs pos="74000">
                <a:srgbClr val="FF8F79">
                  <a:lumMod val="98000"/>
                </a:srgbClr>
              </a:gs>
              <a:gs pos="100000">
                <a:srgbClr val="FF4118">
                  <a:tint val="23500"/>
                  <a:satMod val="160000"/>
                  <a:lumMod val="86000"/>
                </a:srgbClr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922E05-1458-45D3-9F5E-01E4C4425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264" y="2867835"/>
            <a:ext cx="1522968" cy="152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0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BD0E62F-3B21-47F1-990B-71A14BD694BB}"/>
              </a:ext>
            </a:extLst>
          </p:cNvPr>
          <p:cNvSpPr/>
          <p:nvPr/>
        </p:nvSpPr>
        <p:spPr>
          <a:xfrm>
            <a:off x="1885361" y="1621410"/>
            <a:ext cx="2733773" cy="1348033"/>
          </a:xfrm>
          <a:prstGeom prst="rect">
            <a:avLst/>
          </a:prstGeom>
          <a:gradFill flip="none" rotWithShape="1">
            <a:gsLst>
              <a:gs pos="13000">
                <a:srgbClr val="FF2818"/>
              </a:gs>
              <a:gs pos="74000">
                <a:srgbClr val="FF8F79">
                  <a:lumMod val="98000"/>
                </a:srgbClr>
              </a:gs>
              <a:gs pos="100000">
                <a:srgbClr val="FF4118">
                  <a:tint val="23500"/>
                  <a:satMod val="160000"/>
                  <a:lumMod val="86000"/>
                </a:srgbClr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/>
              <a:t>超级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CDB776-6E63-461E-91F6-3BEECDCC00B3}"/>
              </a:ext>
            </a:extLst>
          </p:cNvPr>
          <p:cNvSpPr txBox="1"/>
          <p:nvPr/>
        </p:nvSpPr>
        <p:spPr>
          <a:xfrm>
            <a:off x="3137323" y="2801584"/>
            <a:ext cx="54478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rgbClr val="F04646"/>
                </a:solidFill>
              </a:rPr>
              <a:t>校园交易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9F8D0B2-25DB-4025-8F80-228445E94684}"/>
              </a:ext>
            </a:extLst>
          </p:cNvPr>
          <p:cNvSpPr/>
          <p:nvPr/>
        </p:nvSpPr>
        <p:spPr>
          <a:xfrm>
            <a:off x="1536568" y="1199027"/>
            <a:ext cx="6532775" cy="3205113"/>
          </a:xfrm>
          <a:prstGeom prst="rect">
            <a:avLst/>
          </a:prstGeom>
          <a:noFill/>
          <a:ln w="38100">
            <a:solidFill>
              <a:srgbClr val="F0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940224-7B2F-4FAD-ACE8-CB931021562F}"/>
              </a:ext>
            </a:extLst>
          </p:cNvPr>
          <p:cNvSpPr/>
          <p:nvPr/>
        </p:nvSpPr>
        <p:spPr>
          <a:xfrm>
            <a:off x="8383654" y="1447367"/>
            <a:ext cx="2907060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800" b="0" cap="none" spc="0" dirty="0">
                <a:ln w="0"/>
                <a:solidFill>
                  <a:srgbClr val="FF6464"/>
                </a:solidFill>
                <a:effectLst/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生存指南</a:t>
            </a:r>
          </a:p>
        </p:txBody>
      </p:sp>
    </p:spTree>
    <p:extLst>
      <p:ext uri="{BB962C8B-B14F-4D97-AF65-F5344CB8AC3E}">
        <p14:creationId xmlns:p14="http://schemas.microsoft.com/office/powerpoint/2010/main" val="1338698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7493C70-D151-49CD-A584-E964DF4A11CC}"/>
              </a:ext>
            </a:extLst>
          </p:cNvPr>
          <p:cNvSpPr/>
          <p:nvPr/>
        </p:nvSpPr>
        <p:spPr>
          <a:xfrm>
            <a:off x="1885361" y="1621410"/>
            <a:ext cx="2733773" cy="1348033"/>
          </a:xfrm>
          <a:prstGeom prst="rect">
            <a:avLst/>
          </a:prstGeom>
          <a:gradFill flip="none" rotWithShape="1">
            <a:gsLst>
              <a:gs pos="13000">
                <a:srgbClr val="FF2818"/>
              </a:gs>
              <a:gs pos="74000">
                <a:srgbClr val="FF8F79">
                  <a:lumMod val="98000"/>
                </a:srgbClr>
              </a:gs>
              <a:gs pos="100000">
                <a:srgbClr val="FF4118">
                  <a:tint val="23500"/>
                  <a:satMod val="160000"/>
                  <a:lumMod val="86000"/>
                </a:srgbClr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dirty="0"/>
              <a:t>删档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D9D345-C1D3-493F-A289-21669A0B9ABE}"/>
              </a:ext>
            </a:extLst>
          </p:cNvPr>
          <p:cNvSpPr txBox="1"/>
          <p:nvPr/>
        </p:nvSpPr>
        <p:spPr>
          <a:xfrm>
            <a:off x="3721785" y="2795658"/>
            <a:ext cx="54478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F04646"/>
                </a:solidFill>
              </a:rPr>
              <a:t>α</a:t>
            </a:r>
            <a:r>
              <a:rPr lang="zh-CN" altLang="en-US" sz="8800" dirty="0">
                <a:solidFill>
                  <a:srgbClr val="F04646"/>
                </a:solidFill>
              </a:rPr>
              <a:t>测试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68427BC-B097-4AF8-B4B0-EC0D8BDAE164}"/>
              </a:ext>
            </a:extLst>
          </p:cNvPr>
          <p:cNvSpPr/>
          <p:nvPr/>
        </p:nvSpPr>
        <p:spPr>
          <a:xfrm>
            <a:off x="1536568" y="1178351"/>
            <a:ext cx="5693791" cy="3225789"/>
          </a:xfrm>
          <a:prstGeom prst="rect">
            <a:avLst/>
          </a:prstGeom>
          <a:noFill/>
          <a:ln w="38100">
            <a:solidFill>
              <a:srgbClr val="F0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77CA8C-5AEA-4F1E-B399-012071B74069}"/>
              </a:ext>
            </a:extLst>
          </p:cNvPr>
          <p:cNvSpPr/>
          <p:nvPr/>
        </p:nvSpPr>
        <p:spPr>
          <a:xfrm>
            <a:off x="7399579" y="1441441"/>
            <a:ext cx="2907060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800" b="0" cap="none" spc="0" dirty="0">
                <a:ln w="0"/>
                <a:solidFill>
                  <a:srgbClr val="FF6464"/>
                </a:solidFill>
                <a:effectLst/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版本说明</a:t>
            </a:r>
          </a:p>
        </p:txBody>
      </p:sp>
    </p:spTree>
    <p:extLst>
      <p:ext uri="{BB962C8B-B14F-4D97-AF65-F5344CB8AC3E}">
        <p14:creationId xmlns:p14="http://schemas.microsoft.com/office/powerpoint/2010/main" val="1850598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590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277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5398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592ADBF-0212-4747-B288-5CCE17C0AD41}"/>
              </a:ext>
            </a:extLst>
          </p:cNvPr>
          <p:cNvSpPr txBox="1"/>
          <p:nvPr/>
        </p:nvSpPr>
        <p:spPr>
          <a:xfrm>
            <a:off x="659876" y="301657"/>
            <a:ext cx="86160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查看当前文件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 –a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查看隐藏文件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 –d /root/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查看目录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 –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/root/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查看目录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-root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 –S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排序文件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ll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D6F569-025B-48B0-9C6A-8E29CC2D57DB}"/>
              </a:ext>
            </a:extLst>
          </p:cNvPr>
          <p:cNvSpPr txBox="1"/>
          <p:nvPr/>
        </p:nvSpPr>
        <p:spPr>
          <a:xfrm>
            <a:off x="659875" y="2650407"/>
            <a:ext cx="8616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切换目录（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change direction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返回当前用户宿主目录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~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返回当前用户宿主目录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..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进入上级目录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-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返回之前的目录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当前目录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上级目录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CF415A-A2CC-4EF5-AAF4-96A10E7F629E}"/>
              </a:ext>
            </a:extLst>
          </p:cNvPr>
          <p:cNvSpPr/>
          <p:nvPr/>
        </p:nvSpPr>
        <p:spPr>
          <a:xfrm>
            <a:off x="659875" y="5016574"/>
            <a:ext cx="5225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pwd</a:t>
            </a:r>
            <a:r>
              <a:rPr lang="en-US" altLang="zh-CN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print working Directory (</a:t>
            </a:r>
            <a:r>
              <a:rPr lang="zh-CN" altLang="en-US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打印工作目录</a:t>
            </a:r>
            <a:r>
              <a:rPr lang="en-US" altLang="zh-CN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0907A9-051E-4FC7-911F-8D4CDA5F0B62}"/>
              </a:ext>
            </a:extLst>
          </p:cNvPr>
          <p:cNvSpPr/>
          <p:nvPr/>
        </p:nvSpPr>
        <p:spPr>
          <a:xfrm>
            <a:off x="659875" y="5496190"/>
            <a:ext cx="2977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history     </a:t>
            </a:r>
            <a:r>
              <a:rPr lang="zh-CN" altLang="en-US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列出之前的命令</a:t>
            </a:r>
            <a:r>
              <a:rPr lang="en-US" altLang="zh-CN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87A0C81-EECF-4E64-A432-6A01F466FCF7}"/>
              </a:ext>
            </a:extLst>
          </p:cNvPr>
          <p:cNvSpPr/>
          <p:nvPr/>
        </p:nvSpPr>
        <p:spPr>
          <a:xfrm>
            <a:off x="6438505" y="427291"/>
            <a:ext cx="70795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tab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补全命令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 + c   </a:t>
            </a:r>
            <a:r>
              <a:rPr lang="zh-CN" altLang="en-US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终止当前进程</a:t>
            </a:r>
            <a:endParaRPr lang="en-US" altLang="zh-CN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 + d   </a:t>
            </a:r>
            <a:r>
              <a:rPr lang="zh-CN" altLang="en-US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退出 </a:t>
            </a:r>
            <a:r>
              <a:rPr lang="en-US" altLang="zh-CN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 exit</a:t>
            </a:r>
          </a:p>
          <a:p>
            <a:r>
              <a:rPr lang="en-US" altLang="zh-CN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 + l   </a:t>
            </a:r>
            <a:r>
              <a:rPr lang="zh-CN" altLang="en-US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清屏 </a:t>
            </a:r>
            <a:r>
              <a:rPr lang="en-US" altLang="zh-CN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 clear</a:t>
            </a:r>
          </a:p>
          <a:p>
            <a:r>
              <a:rPr lang="en-US" altLang="zh-CN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 + r   </a:t>
            </a:r>
            <a:r>
              <a:rPr lang="zh-CN" altLang="en-US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搜索历史命令   按方向右键选中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8777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20B9D3-6AAC-443C-ACFC-AD2E689126F2}"/>
              </a:ext>
            </a:extLst>
          </p:cNvPr>
          <p:cNvSpPr/>
          <p:nvPr/>
        </p:nvSpPr>
        <p:spPr>
          <a:xfrm>
            <a:off x="3048000" y="-2849642"/>
            <a:ext cx="6096000" cy="108952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/bin = </a:t>
            </a:r>
            <a:r>
              <a:rPr lang="en-US" altLang="zh-CN" dirty="0" err="1"/>
              <a:t>BINaries</a:t>
            </a:r>
            <a:r>
              <a:rPr lang="en-US" altLang="zh-CN" dirty="0"/>
              <a:t> /dev = </a:t>
            </a:r>
            <a:r>
              <a:rPr lang="en-US" altLang="zh-CN" dirty="0" err="1"/>
              <a:t>DEVices</a:t>
            </a:r>
            <a:r>
              <a:rPr lang="en-US" altLang="zh-CN" dirty="0"/>
              <a:t> /</a:t>
            </a:r>
            <a:r>
              <a:rPr lang="en-US" altLang="zh-CN" dirty="0" err="1"/>
              <a:t>etc</a:t>
            </a:r>
            <a:r>
              <a:rPr lang="en-US" altLang="zh-CN" dirty="0"/>
              <a:t> = </a:t>
            </a:r>
            <a:r>
              <a:rPr lang="zh-CN" altLang="en-US" dirty="0"/>
              <a:t>存放配置文件的地方。</a:t>
            </a:r>
            <a:r>
              <a:rPr lang="en-US" altLang="zh-CN" dirty="0"/>
              <a:t>Editable Text Configuration /lib = </a:t>
            </a:r>
            <a:r>
              <a:rPr lang="en-US" altLang="zh-CN" dirty="0" err="1"/>
              <a:t>LIBrary</a:t>
            </a:r>
            <a:r>
              <a:rPr lang="en-US" altLang="zh-CN" dirty="0"/>
              <a:t> /</a:t>
            </a:r>
            <a:r>
              <a:rPr lang="en-US" altLang="zh-CN" dirty="0" err="1"/>
              <a:t>mnt</a:t>
            </a:r>
            <a:r>
              <a:rPr lang="en-US" altLang="zh-CN" dirty="0"/>
              <a:t> = mount </a:t>
            </a:r>
            <a:r>
              <a:rPr lang="zh-CN" altLang="en-US" dirty="0"/>
              <a:t>挂接光驱、</a:t>
            </a:r>
            <a:r>
              <a:rPr lang="en-US" altLang="zh-CN" dirty="0"/>
              <a:t>USB</a:t>
            </a:r>
            <a:r>
              <a:rPr lang="zh-CN" altLang="en-US" dirty="0"/>
              <a:t>设备的目录，加载后，会在</a:t>
            </a:r>
            <a:r>
              <a:rPr lang="en-US" altLang="zh-CN" dirty="0" err="1"/>
              <a:t>mnt</a:t>
            </a:r>
            <a:r>
              <a:rPr lang="zh-CN" altLang="en-US" dirty="0"/>
              <a:t>里多出相应设备的目录 </a:t>
            </a:r>
            <a:r>
              <a:rPr lang="en-US" altLang="zh-CN" dirty="0"/>
              <a:t>/opt = Optional application software packages /proc = </a:t>
            </a:r>
            <a:r>
              <a:rPr lang="en-US" altLang="zh-CN" dirty="0" err="1"/>
              <a:t>PROCesses</a:t>
            </a:r>
            <a:r>
              <a:rPr lang="en-US" altLang="zh-CN" dirty="0"/>
              <a:t> /</a:t>
            </a:r>
            <a:r>
              <a:rPr lang="en-US" altLang="zh-CN" dirty="0" err="1"/>
              <a:t>sbin</a:t>
            </a:r>
            <a:r>
              <a:rPr lang="en-US" altLang="zh-CN" dirty="0"/>
              <a:t> = Superuser </a:t>
            </a:r>
            <a:r>
              <a:rPr lang="en-US" altLang="zh-CN" dirty="0" err="1"/>
              <a:t>BINaries</a:t>
            </a:r>
            <a:r>
              <a:rPr lang="en-US" altLang="zh-CN" dirty="0"/>
              <a:t> /</a:t>
            </a:r>
            <a:r>
              <a:rPr lang="en-US" altLang="zh-CN" dirty="0" err="1"/>
              <a:t>tmp</a:t>
            </a:r>
            <a:r>
              <a:rPr lang="en-US" altLang="zh-CN" dirty="0"/>
              <a:t> = </a:t>
            </a:r>
            <a:r>
              <a:rPr lang="en-US" altLang="zh-CN" dirty="0" err="1"/>
              <a:t>TeMPorary</a:t>
            </a:r>
            <a:r>
              <a:rPr lang="en-US" altLang="zh-CN" dirty="0"/>
              <a:t> /</a:t>
            </a:r>
            <a:r>
              <a:rPr lang="en-US" altLang="zh-CN" dirty="0" err="1"/>
              <a:t>usr</a:t>
            </a:r>
            <a:r>
              <a:rPr lang="en-US" altLang="zh-CN" dirty="0"/>
              <a:t> = Unix Shared Resources /var = </a:t>
            </a:r>
            <a:r>
              <a:rPr lang="en-US" altLang="zh-CN" dirty="0" err="1"/>
              <a:t>VARiable</a:t>
            </a:r>
            <a:r>
              <a:rPr lang="en-US" altLang="zh-CN" dirty="0"/>
              <a:t> </a:t>
            </a:r>
            <a:r>
              <a:rPr lang="zh-CN" altLang="en-US" dirty="0"/>
              <a:t>是储存各种变化的文件，比如</a:t>
            </a:r>
            <a:r>
              <a:rPr lang="en-US" altLang="zh-CN" dirty="0"/>
              <a:t>log</a:t>
            </a:r>
            <a:r>
              <a:rPr lang="zh-CN" altLang="en-US" dirty="0"/>
              <a:t>等等</a:t>
            </a:r>
            <a:r>
              <a:rPr lang="en-US" altLang="zh-CN" dirty="0"/>
              <a:t>alias = Create your own name for a command bash = GNU Bourne-Again Shell </a:t>
            </a:r>
            <a:r>
              <a:rPr lang="en-US" altLang="zh-CN" dirty="0" err="1"/>
              <a:t>linux</a:t>
            </a:r>
            <a:r>
              <a:rPr lang="zh-CN" altLang="en-US" dirty="0"/>
              <a:t>内核 </a:t>
            </a:r>
            <a:r>
              <a:rPr lang="en-US" altLang="zh-CN" dirty="0"/>
              <a:t>cat = Concatenate </a:t>
            </a:r>
            <a:r>
              <a:rPr lang="zh-CN" altLang="en-US" dirty="0"/>
              <a:t>串联 </a:t>
            </a:r>
            <a:r>
              <a:rPr lang="en-US" altLang="zh-CN" dirty="0" err="1"/>
              <a:t>chown</a:t>
            </a:r>
            <a:r>
              <a:rPr lang="en-US" altLang="zh-CN" dirty="0"/>
              <a:t>= Change owner </a:t>
            </a:r>
            <a:r>
              <a:rPr lang="zh-CN" altLang="en-US" dirty="0"/>
              <a:t>改变所有者 </a:t>
            </a:r>
            <a:r>
              <a:rPr lang="en-US" altLang="zh-CN" dirty="0" err="1"/>
              <a:t>chgrp</a:t>
            </a:r>
            <a:r>
              <a:rPr lang="en-US" altLang="zh-CN" dirty="0"/>
              <a:t>= Change group </a:t>
            </a:r>
            <a:r>
              <a:rPr lang="zh-CN" altLang="en-US" dirty="0"/>
              <a:t>改变用户组 </a:t>
            </a:r>
            <a:r>
              <a:rPr lang="en-US" altLang="zh-CN" dirty="0" err="1"/>
              <a:t>chmod</a:t>
            </a:r>
            <a:r>
              <a:rPr lang="en-US" altLang="zh-CN" dirty="0"/>
              <a:t>= Change mode </a:t>
            </a:r>
            <a:r>
              <a:rPr lang="zh-CN" altLang="en-US" dirty="0"/>
              <a:t>改变模式 </a:t>
            </a:r>
            <a:r>
              <a:rPr lang="en-US" altLang="zh-CN" dirty="0"/>
              <a:t>df= Disk free </a:t>
            </a:r>
            <a:r>
              <a:rPr lang="zh-CN" altLang="en-US" dirty="0"/>
              <a:t>空余硬盘 </a:t>
            </a:r>
            <a:r>
              <a:rPr lang="en-US" altLang="zh-CN" dirty="0"/>
              <a:t>du= Disk usage </a:t>
            </a:r>
            <a:r>
              <a:rPr lang="zh-CN" altLang="en-US" dirty="0"/>
              <a:t>硬盘使用率 </a:t>
            </a:r>
            <a:r>
              <a:rPr lang="en-US" altLang="zh-CN" dirty="0"/>
              <a:t>grep= global regular expression print </a:t>
            </a:r>
            <a:r>
              <a:rPr lang="en-US" altLang="zh-CN" dirty="0" err="1"/>
              <a:t>insmod</a:t>
            </a:r>
            <a:r>
              <a:rPr lang="en-US" altLang="zh-CN" dirty="0"/>
              <a:t>= Install module </a:t>
            </a:r>
            <a:r>
              <a:rPr lang="zh-CN" altLang="en-US" dirty="0"/>
              <a:t>安装模块 </a:t>
            </a:r>
            <a:r>
              <a:rPr lang="en-US" altLang="zh-CN" dirty="0" err="1"/>
              <a:t>ldd</a:t>
            </a:r>
            <a:r>
              <a:rPr lang="en-US" altLang="zh-CN" dirty="0"/>
              <a:t>= List dynamic dependencies </a:t>
            </a:r>
            <a:r>
              <a:rPr lang="zh-CN" altLang="en-US" dirty="0"/>
              <a:t>列出动态相依 </a:t>
            </a:r>
            <a:r>
              <a:rPr lang="en-US" altLang="zh-CN" dirty="0" err="1"/>
              <a:t>lsmod</a:t>
            </a:r>
            <a:r>
              <a:rPr lang="en-US" altLang="zh-CN" dirty="0"/>
              <a:t>= List module </a:t>
            </a:r>
            <a:r>
              <a:rPr lang="zh-CN" altLang="en-US" dirty="0"/>
              <a:t>列表模块 </a:t>
            </a:r>
            <a:r>
              <a:rPr lang="en-US" altLang="zh-CN" dirty="0" err="1"/>
              <a:t>ps</a:t>
            </a:r>
            <a:r>
              <a:rPr lang="en-US" altLang="zh-CN" dirty="0"/>
              <a:t> = Processes Status </a:t>
            </a:r>
            <a:r>
              <a:rPr lang="en-US" altLang="zh-CN" dirty="0" err="1"/>
              <a:t>pwd</a:t>
            </a:r>
            <a:r>
              <a:rPr lang="en-US" altLang="zh-CN" dirty="0"/>
              <a:t> = print working Directory (</a:t>
            </a:r>
            <a:r>
              <a:rPr lang="zh-CN" altLang="en-US" dirty="0"/>
              <a:t>打印工作目录</a:t>
            </a:r>
            <a:r>
              <a:rPr lang="en-US" altLang="zh-CN" dirty="0"/>
              <a:t>) </a:t>
            </a:r>
            <a:r>
              <a:rPr lang="en-US" altLang="zh-CN" dirty="0" err="1"/>
              <a:t>ps</a:t>
            </a:r>
            <a:r>
              <a:rPr lang="en-US" altLang="zh-CN" dirty="0"/>
              <a:t>= Process Status </a:t>
            </a:r>
            <a:r>
              <a:rPr lang="zh-CN" altLang="en-US" dirty="0"/>
              <a:t>进程状态 </a:t>
            </a:r>
            <a:r>
              <a:rPr lang="en-US" altLang="zh-CN" dirty="0"/>
              <a:t>rm = </a:t>
            </a:r>
            <a:r>
              <a:rPr lang="en-US" altLang="zh-CN" dirty="0" err="1"/>
              <a:t>ReMove</a:t>
            </a:r>
            <a:r>
              <a:rPr lang="en-US" altLang="zh-CN" dirty="0"/>
              <a:t> rpm = RPM Package Manager = RedHat Package Manager </a:t>
            </a:r>
            <a:r>
              <a:rPr lang="en-US" altLang="zh-CN" dirty="0" err="1"/>
              <a:t>rmmod</a:t>
            </a:r>
            <a:r>
              <a:rPr lang="en-US" altLang="zh-CN" dirty="0"/>
              <a:t>= Remove module </a:t>
            </a:r>
            <a:r>
              <a:rPr lang="zh-CN" altLang="en-US" dirty="0"/>
              <a:t>删除模块 </a:t>
            </a:r>
            <a:r>
              <a:rPr lang="en-US" altLang="zh-CN" dirty="0"/>
              <a:t>sed = Stream </a:t>
            </a:r>
            <a:r>
              <a:rPr lang="en-US" altLang="zh-CN" dirty="0" err="1"/>
              <a:t>EDitor</a:t>
            </a:r>
            <a:r>
              <a:rPr lang="en-US" altLang="zh-CN" dirty="0"/>
              <a:t> seq = </a:t>
            </a:r>
            <a:r>
              <a:rPr lang="en-US" altLang="zh-CN" dirty="0" err="1"/>
              <a:t>SEQuence</a:t>
            </a:r>
            <a:r>
              <a:rPr lang="en-US" altLang="zh-CN" dirty="0"/>
              <a:t> </a:t>
            </a:r>
            <a:r>
              <a:rPr lang="en-US" altLang="zh-CN" dirty="0" err="1"/>
              <a:t>su</a:t>
            </a:r>
            <a:r>
              <a:rPr lang="en-US" altLang="zh-CN" dirty="0"/>
              <a:t>= </a:t>
            </a:r>
            <a:r>
              <a:rPr lang="en-US" altLang="zh-CN" dirty="0" err="1"/>
              <a:t>Swith</a:t>
            </a:r>
            <a:r>
              <a:rPr lang="en-US" altLang="zh-CN" dirty="0"/>
              <a:t> user </a:t>
            </a:r>
            <a:r>
              <a:rPr lang="zh-CN" altLang="en-US" dirty="0"/>
              <a:t>切换用户，切换到</a:t>
            </a:r>
            <a:r>
              <a:rPr lang="en-US" altLang="zh-CN" dirty="0"/>
              <a:t>root</a:t>
            </a:r>
            <a:r>
              <a:rPr lang="zh-CN" altLang="en-US" dirty="0"/>
              <a:t>用户 </a:t>
            </a:r>
            <a:r>
              <a:rPr lang="en-US" altLang="zh-CN" dirty="0" err="1"/>
              <a:t>sudo</a:t>
            </a:r>
            <a:r>
              <a:rPr lang="en-US" altLang="zh-CN" dirty="0"/>
              <a:t>= Superuser do tar= Tape archive </a:t>
            </a:r>
            <a:r>
              <a:rPr lang="zh-CN" altLang="en-US" dirty="0"/>
              <a:t>解压文件 （最初设计目的是将文件备份到磁带上） </a:t>
            </a:r>
            <a:r>
              <a:rPr lang="en-US" altLang="zh-CN" dirty="0"/>
              <a:t>tar = Tape </a:t>
            </a:r>
            <a:r>
              <a:rPr lang="en-US" altLang="zh-CN" dirty="0" err="1"/>
              <a:t>ARchive</a:t>
            </a:r>
            <a:r>
              <a:rPr lang="en-US" altLang="zh-CN" dirty="0"/>
              <a:t> </a:t>
            </a:r>
            <a:r>
              <a:rPr lang="en-US" altLang="zh-CN" dirty="0" err="1"/>
              <a:t>umount</a:t>
            </a:r>
            <a:r>
              <a:rPr lang="en-US" altLang="zh-CN" dirty="0"/>
              <a:t>= Unmount </a:t>
            </a:r>
            <a:r>
              <a:rPr lang="zh-CN" altLang="en-US" dirty="0"/>
              <a:t>卸载 </a:t>
            </a:r>
            <a:r>
              <a:rPr lang="en-US" altLang="zh-CN" dirty="0" err="1"/>
              <a:t>uname</a:t>
            </a:r>
            <a:r>
              <a:rPr lang="en-US" altLang="zh-CN" dirty="0"/>
              <a:t> = Unix name </a:t>
            </a:r>
            <a:r>
              <a:rPr lang="zh-CN" altLang="en-US" dirty="0"/>
              <a:t>系统名称 </a:t>
            </a:r>
            <a:r>
              <a:rPr lang="en-US" altLang="zh-CN" dirty="0" err="1"/>
              <a:t>wc</a:t>
            </a:r>
            <a:r>
              <a:rPr lang="en-US" altLang="zh-CN" dirty="0"/>
              <a:t> = Word Count wall = write all-a all : </a:t>
            </a:r>
            <a:r>
              <a:rPr lang="zh-CN" altLang="en-US" dirty="0"/>
              <a:t>全部，所有 </a:t>
            </a:r>
            <a:r>
              <a:rPr lang="en-US" altLang="zh-CN" dirty="0"/>
              <a:t>(ls , </a:t>
            </a:r>
            <a:r>
              <a:rPr lang="en-US" altLang="zh-CN" dirty="0" err="1"/>
              <a:t>lsattr</a:t>
            </a:r>
            <a:r>
              <a:rPr lang="en-US" altLang="zh-CN" dirty="0"/>
              <a:t> , </a:t>
            </a:r>
            <a:r>
              <a:rPr lang="en-US" altLang="zh-CN" dirty="0" err="1"/>
              <a:t>uname</a:t>
            </a:r>
            <a:r>
              <a:rPr lang="en-US" altLang="zh-CN" dirty="0"/>
              <a:t>) archive : </a:t>
            </a:r>
            <a:r>
              <a:rPr lang="zh-CN" altLang="en-US" dirty="0"/>
              <a:t>存档 </a:t>
            </a:r>
            <a:r>
              <a:rPr lang="en-US" altLang="zh-CN" dirty="0"/>
              <a:t>(cp , </a:t>
            </a:r>
            <a:r>
              <a:rPr lang="en-US" altLang="zh-CN" dirty="0" err="1"/>
              <a:t>rsync</a:t>
            </a:r>
            <a:r>
              <a:rPr lang="en-US" altLang="zh-CN" dirty="0"/>
              <a:t>) append : </a:t>
            </a:r>
            <a:r>
              <a:rPr lang="zh-CN" altLang="en-US" dirty="0"/>
              <a:t>附加 </a:t>
            </a:r>
            <a:r>
              <a:rPr lang="en-US" altLang="zh-CN" dirty="0"/>
              <a:t>(tar -A , 7z)-c commands : </a:t>
            </a:r>
            <a:r>
              <a:rPr lang="zh-CN" altLang="en-US" dirty="0"/>
              <a:t>执行命令，带参数 </a:t>
            </a:r>
            <a:r>
              <a:rPr lang="en-US" altLang="zh-CN" dirty="0"/>
              <a:t>(bash , </a:t>
            </a:r>
            <a:r>
              <a:rPr lang="en-US" altLang="zh-CN" dirty="0" err="1"/>
              <a:t>ksh</a:t>
            </a:r>
            <a:r>
              <a:rPr lang="en-US" altLang="zh-CN" dirty="0"/>
              <a:t> , python) create : </a:t>
            </a:r>
            <a:r>
              <a:rPr lang="zh-CN" altLang="en-US" dirty="0"/>
              <a:t>创建 </a:t>
            </a:r>
            <a:r>
              <a:rPr lang="en-US" altLang="zh-CN" dirty="0"/>
              <a:t>(tar)-f force : </a:t>
            </a:r>
            <a:r>
              <a:rPr lang="zh-CN" altLang="en-US" dirty="0"/>
              <a:t>强制，不经确认</a:t>
            </a:r>
            <a:r>
              <a:rPr lang="en-US" altLang="zh-CN" dirty="0"/>
              <a:t>(cp , rm ,mv) file : </a:t>
            </a:r>
            <a:r>
              <a:rPr lang="zh-CN" altLang="en-US" dirty="0"/>
              <a:t>文件，带参数 </a:t>
            </a:r>
            <a:r>
              <a:rPr lang="en-US" altLang="zh-CN" dirty="0"/>
              <a:t>(tar)-h –help : </a:t>
            </a:r>
            <a:r>
              <a:rPr lang="zh-CN" altLang="en-US" dirty="0"/>
              <a:t>帮助 </a:t>
            </a:r>
            <a:r>
              <a:rPr lang="en-US" altLang="zh-CN" dirty="0"/>
              <a:t>human readable : </a:t>
            </a:r>
            <a:r>
              <a:rPr lang="zh-CN" altLang="en-US" dirty="0"/>
              <a:t>人性化显示</a:t>
            </a:r>
            <a:r>
              <a:rPr lang="en-US" altLang="zh-CN" dirty="0"/>
              <a:t>(ls , du , df) headers : </a:t>
            </a:r>
            <a:r>
              <a:rPr lang="zh-CN" altLang="en-US" dirty="0"/>
              <a:t>头部</a:t>
            </a:r>
            <a:r>
              <a:rPr lang="en-US" altLang="zh-CN" dirty="0"/>
              <a:t>-</a:t>
            </a:r>
            <a:r>
              <a:rPr lang="en-US" altLang="zh-CN" dirty="0" err="1"/>
              <a:t>i</a:t>
            </a:r>
            <a:r>
              <a:rPr lang="en-US" altLang="zh-CN" dirty="0"/>
              <a:t> interactive : </a:t>
            </a:r>
            <a:r>
              <a:rPr lang="zh-CN" altLang="en-US" dirty="0"/>
              <a:t>交互模式，提示</a:t>
            </a:r>
            <a:r>
              <a:rPr lang="en-US" altLang="zh-CN" dirty="0"/>
              <a:t>(rm , mv) include : </a:t>
            </a:r>
            <a:r>
              <a:rPr lang="zh-CN" altLang="en-US" dirty="0"/>
              <a:t>包含</a:t>
            </a:r>
            <a:r>
              <a:rPr lang="en-US" altLang="zh-CN" dirty="0"/>
              <a:t>-k keep : </a:t>
            </a:r>
            <a:r>
              <a:rPr lang="zh-CN" altLang="en-US" dirty="0"/>
              <a:t>保留</a:t>
            </a:r>
            <a:r>
              <a:rPr lang="en-US" altLang="zh-CN" dirty="0"/>
              <a:t>-l long listing format : </a:t>
            </a:r>
            <a:r>
              <a:rPr lang="zh-CN" altLang="en-US" dirty="0"/>
              <a:t>长格式</a:t>
            </a:r>
            <a:r>
              <a:rPr lang="en-US" altLang="zh-CN" dirty="0"/>
              <a:t>(ls) list : </a:t>
            </a:r>
            <a:r>
              <a:rPr lang="zh-CN" altLang="en-US" dirty="0"/>
              <a:t>列表 </a:t>
            </a:r>
            <a:r>
              <a:rPr lang="en-US" altLang="zh-CN" dirty="0"/>
              <a:t>load : </a:t>
            </a:r>
            <a:r>
              <a:rPr lang="zh-CN" altLang="en-US" dirty="0"/>
              <a:t>读取 </a:t>
            </a:r>
            <a:r>
              <a:rPr lang="en-US" altLang="zh-CN" dirty="0"/>
              <a:t>(</a:t>
            </a:r>
            <a:r>
              <a:rPr lang="en-US" altLang="zh-CN" dirty="0" err="1"/>
              <a:t>gcc</a:t>
            </a:r>
            <a:r>
              <a:rPr lang="en-US" altLang="zh-CN" dirty="0"/>
              <a:t> , emacs)-m message : </a:t>
            </a:r>
            <a:r>
              <a:rPr lang="zh-CN" altLang="en-US" dirty="0"/>
              <a:t>消息 </a:t>
            </a:r>
            <a:r>
              <a:rPr lang="en-US" altLang="zh-CN" dirty="0"/>
              <a:t>(</a:t>
            </a:r>
            <a:r>
              <a:rPr lang="en-US" altLang="zh-CN" dirty="0" err="1"/>
              <a:t>cvs</a:t>
            </a:r>
            <a:r>
              <a:rPr lang="en-US" altLang="zh-CN" dirty="0"/>
              <a:t>) manual : </a:t>
            </a:r>
            <a:r>
              <a:rPr lang="zh-CN" altLang="en-US" dirty="0"/>
              <a:t>手册 </a:t>
            </a:r>
            <a:r>
              <a:rPr lang="en-US" altLang="zh-CN" dirty="0"/>
              <a:t>(</a:t>
            </a:r>
            <a:r>
              <a:rPr lang="en-US" altLang="zh-CN" dirty="0" err="1"/>
              <a:t>whereis</a:t>
            </a:r>
            <a:r>
              <a:rPr lang="en-US" altLang="zh-CN" dirty="0"/>
              <a:t>) create home : </a:t>
            </a:r>
            <a:r>
              <a:rPr lang="zh-CN" altLang="en-US" dirty="0"/>
              <a:t>创建 </a:t>
            </a:r>
            <a:r>
              <a:rPr lang="en-US" altLang="zh-CN" dirty="0"/>
              <a:t>home </a:t>
            </a:r>
            <a:r>
              <a:rPr lang="zh-CN" altLang="en-US" dirty="0"/>
              <a:t>目录 </a:t>
            </a:r>
            <a:r>
              <a:rPr lang="en-US" altLang="zh-CN" dirty="0"/>
              <a:t>(</a:t>
            </a:r>
            <a:r>
              <a:rPr lang="en-US" altLang="zh-CN" dirty="0" err="1"/>
              <a:t>usermod</a:t>
            </a:r>
            <a:r>
              <a:rPr lang="en-US" altLang="zh-CN" dirty="0"/>
              <a:t> , </a:t>
            </a:r>
            <a:r>
              <a:rPr lang="en-US" altLang="zh-CN" dirty="0" err="1"/>
              <a:t>useradd</a:t>
            </a:r>
            <a:r>
              <a:rPr lang="en-US" altLang="zh-CN" dirty="0"/>
              <a:t>)-n number : </a:t>
            </a:r>
            <a:r>
              <a:rPr lang="zh-CN" altLang="en-US" dirty="0"/>
              <a:t>行号、编号 </a:t>
            </a:r>
            <a:r>
              <a:rPr lang="en-US" altLang="zh-CN" dirty="0"/>
              <a:t>(cat , head , tail , </a:t>
            </a:r>
            <a:r>
              <a:rPr lang="en-US" altLang="zh-CN" dirty="0" err="1"/>
              <a:t>pstree</a:t>
            </a:r>
            <a:r>
              <a:rPr lang="en-US" altLang="zh-CN" dirty="0"/>
              <a:t> , </a:t>
            </a:r>
            <a:r>
              <a:rPr lang="en-US" altLang="zh-CN" dirty="0" err="1"/>
              <a:t>lspci</a:t>
            </a:r>
            <a:r>
              <a:rPr lang="en-US" altLang="zh-CN" dirty="0"/>
              <a:t>) no : (</a:t>
            </a:r>
            <a:r>
              <a:rPr lang="en-US" altLang="zh-CN" dirty="0" err="1"/>
              <a:t>useradd</a:t>
            </a:r>
            <a:r>
              <a:rPr lang="en-US" altLang="zh-CN" dirty="0"/>
              <a:t> , make)-p parents </a:t>
            </a:r>
            <a:r>
              <a:rPr lang="zh-CN" altLang="en-US" dirty="0"/>
              <a:t>需要时创建上层目录，如目录早已存在则不当作错误</a:t>
            </a:r>
            <a:r>
              <a:rPr lang="en-US" altLang="zh-CN" dirty="0"/>
              <a:t>-q quiet : </a:t>
            </a:r>
            <a:r>
              <a:rPr lang="zh-CN" altLang="en-US" dirty="0"/>
              <a:t>静默</a:t>
            </a:r>
            <a:r>
              <a:rPr lang="en-US" altLang="zh-CN" dirty="0"/>
              <a:t>-r reverse : </a:t>
            </a:r>
            <a:r>
              <a:rPr lang="zh-CN" altLang="en-US" dirty="0"/>
              <a:t>反转 </a:t>
            </a:r>
            <a:r>
              <a:rPr lang="en-US" altLang="zh-CN" dirty="0"/>
              <a:t>recursive : </a:t>
            </a:r>
            <a:r>
              <a:rPr lang="zh-CN" altLang="en-US" dirty="0"/>
              <a:t>递归 </a:t>
            </a:r>
            <a:r>
              <a:rPr lang="en-US" altLang="zh-CN" dirty="0"/>
              <a:t>(cp , rm , </a:t>
            </a:r>
            <a:r>
              <a:rPr lang="en-US" altLang="zh-CN" dirty="0" err="1"/>
              <a:t>chmod</a:t>
            </a:r>
            <a:r>
              <a:rPr lang="en-US" altLang="zh-CN" dirty="0"/>
              <a:t> -R)-u user : </a:t>
            </a:r>
            <a:r>
              <a:rPr lang="zh-CN" altLang="en-US" dirty="0"/>
              <a:t>用户名、</a:t>
            </a:r>
            <a:r>
              <a:rPr lang="en-US" altLang="zh-CN" dirty="0"/>
              <a:t>UID</a:t>
            </a:r>
            <a:r>
              <a:rPr lang="zh-CN" altLang="en-US" dirty="0"/>
              <a:t>，带参数</a:t>
            </a:r>
            <a:r>
              <a:rPr lang="en-US" altLang="zh-CN" dirty="0"/>
              <a:t>-v verbose : </a:t>
            </a:r>
            <a:r>
              <a:rPr lang="zh-CN" altLang="en-US" dirty="0"/>
              <a:t>冗长 </a:t>
            </a:r>
            <a:r>
              <a:rPr lang="en-US" altLang="zh-CN" dirty="0"/>
              <a:t>version : </a:t>
            </a:r>
            <a:r>
              <a:rPr lang="zh-CN" altLang="en-US" dirty="0"/>
              <a:t>版本</a:t>
            </a:r>
            <a:r>
              <a:rPr lang="en-US" altLang="zh-CN" dirty="0"/>
              <a:t>-x exclude : </a:t>
            </a:r>
            <a:r>
              <a:rPr lang="zh-CN" altLang="en-US" dirty="0"/>
              <a:t>排除 </a:t>
            </a:r>
            <a:r>
              <a:rPr lang="en-US" altLang="zh-CN" dirty="0"/>
              <a:t>(tar , zip)-y yes-z zip : </a:t>
            </a:r>
            <a:r>
              <a:rPr lang="zh-CN" altLang="en-US" dirty="0"/>
              <a:t>启用压缩 </a:t>
            </a:r>
            <a:r>
              <a:rPr lang="en-US" altLang="zh-CN" dirty="0"/>
              <a:t>(</a:t>
            </a:r>
            <a:r>
              <a:rPr lang="en-US" altLang="zh-CN" dirty="0" err="1"/>
              <a:t>bzip</a:t>
            </a:r>
            <a:r>
              <a:rPr lang="en-US" altLang="zh-CN" dirty="0"/>
              <a:t> , tar , </a:t>
            </a:r>
            <a:r>
              <a:rPr lang="en-US" altLang="zh-CN" dirty="0" err="1"/>
              <a:t>zcat</a:t>
            </a:r>
            <a:r>
              <a:rPr lang="en-US" altLang="zh-CN" dirty="0"/>
              <a:t> , zip , </a:t>
            </a:r>
            <a:r>
              <a:rPr lang="en-US" altLang="zh-CN" dirty="0" err="1"/>
              <a:t>cvs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046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759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18FB95EC-2F29-4C81-93A9-855FD840E9AE}"/>
              </a:ext>
            </a:extLst>
          </p:cNvPr>
          <p:cNvSpPr/>
          <p:nvPr/>
        </p:nvSpPr>
        <p:spPr>
          <a:xfrm>
            <a:off x="1838229" y="1055801"/>
            <a:ext cx="2828040" cy="1545996"/>
          </a:xfrm>
          <a:prstGeom prst="roundRect">
            <a:avLst/>
          </a:prstGeom>
          <a:solidFill>
            <a:srgbClr val="EBFCFF"/>
          </a:solidFill>
          <a:ln w="76200">
            <a:solidFill>
              <a:srgbClr val="78C3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BA8D7B-963F-40F1-B21E-091FDB615487}"/>
              </a:ext>
            </a:extLst>
          </p:cNvPr>
          <p:cNvSpPr txBox="1"/>
          <p:nvPr/>
        </p:nvSpPr>
        <p:spPr>
          <a:xfrm>
            <a:off x="2162863" y="1290190"/>
            <a:ext cx="12820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8C4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数码</a:t>
            </a:r>
            <a:endParaRPr lang="en-US" altLang="zh-CN" sz="3200" b="1" dirty="0">
              <a:solidFill>
                <a:srgbClr val="78C4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 dirty="0">
                <a:solidFill>
                  <a:srgbClr val="78C4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C</a:t>
            </a:r>
            <a:endParaRPr lang="zh-CN" altLang="en-US" sz="3200" b="1" dirty="0">
              <a:solidFill>
                <a:srgbClr val="78C4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DBCE86F-59F0-48D1-98DE-1A8BA1949C97}"/>
              </a:ext>
            </a:extLst>
          </p:cNvPr>
          <p:cNvSpPr/>
          <p:nvPr/>
        </p:nvSpPr>
        <p:spPr>
          <a:xfrm>
            <a:off x="5337144" y="1055801"/>
            <a:ext cx="2828040" cy="1545996"/>
          </a:xfrm>
          <a:prstGeom prst="roundRect">
            <a:avLst/>
          </a:prstGeom>
          <a:solidFill>
            <a:srgbClr val="FFF3FF"/>
          </a:solidFill>
          <a:ln w="76200">
            <a:solidFill>
              <a:srgbClr val="E182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9F9DAA-B7AB-4593-9810-678D12D5A6D0}"/>
              </a:ext>
            </a:extLst>
          </p:cNvPr>
          <p:cNvSpPr txBox="1"/>
          <p:nvPr/>
        </p:nvSpPr>
        <p:spPr>
          <a:xfrm>
            <a:off x="5661778" y="1290190"/>
            <a:ext cx="12820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E182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</a:t>
            </a:r>
            <a:endParaRPr lang="en-US" altLang="zh-CN" sz="3200" b="1" dirty="0">
              <a:solidFill>
                <a:srgbClr val="E182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E182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洗护</a:t>
            </a:r>
            <a:endParaRPr lang="en-US" altLang="zh-CN" sz="3200" b="1" dirty="0">
              <a:solidFill>
                <a:srgbClr val="E182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C704801-F7D7-4859-93AD-2FFB2CD0DC79}"/>
              </a:ext>
            </a:extLst>
          </p:cNvPr>
          <p:cNvSpPr/>
          <p:nvPr/>
        </p:nvSpPr>
        <p:spPr>
          <a:xfrm>
            <a:off x="1838229" y="3429000"/>
            <a:ext cx="2828040" cy="1545996"/>
          </a:xfrm>
          <a:prstGeom prst="roundRect">
            <a:avLst/>
          </a:prstGeom>
          <a:solidFill>
            <a:srgbClr val="E7F4E0"/>
          </a:solidFill>
          <a:ln w="76200">
            <a:solidFill>
              <a:srgbClr val="84C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83245A-B409-49BF-929D-D5A6FBA5D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072" y="1828798"/>
            <a:ext cx="1080167" cy="9121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38AA7B7-510B-4329-8FED-995AD49910AF}"/>
              </a:ext>
            </a:extLst>
          </p:cNvPr>
          <p:cNvSpPr txBox="1"/>
          <p:nvPr/>
        </p:nvSpPr>
        <p:spPr>
          <a:xfrm>
            <a:off x="2162863" y="3663389"/>
            <a:ext cx="12820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84C6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en-US" altLang="zh-CN" sz="3200" b="1" dirty="0">
              <a:solidFill>
                <a:srgbClr val="84C6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84C6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文创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EE24449-6B57-42CC-9447-CBF3C25CA9CA}"/>
              </a:ext>
            </a:extLst>
          </p:cNvPr>
          <p:cNvSpPr/>
          <p:nvPr/>
        </p:nvSpPr>
        <p:spPr>
          <a:xfrm>
            <a:off x="5337144" y="3429000"/>
            <a:ext cx="2828040" cy="1545996"/>
          </a:xfrm>
          <a:prstGeom prst="roundRect">
            <a:avLst/>
          </a:prstGeom>
          <a:solidFill>
            <a:srgbClr val="EAEAEA"/>
          </a:solidFill>
          <a:ln w="76200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B41E4D0-634D-4A4E-BA39-2BFFCB3A2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370" y="4062855"/>
            <a:ext cx="1080167" cy="91214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A29E297-B57C-4101-A0D6-275A48EE79A9}"/>
              </a:ext>
            </a:extLst>
          </p:cNvPr>
          <p:cNvSpPr txBox="1"/>
          <p:nvPr/>
        </p:nvSpPr>
        <p:spPr>
          <a:xfrm>
            <a:off x="5661778" y="3663389"/>
            <a:ext cx="12820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8A8A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专业器具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CF9ACBA-049B-4994-9625-A40DCC9E4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104" y="1477996"/>
            <a:ext cx="919148" cy="91914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BE60899-B3E7-4A4F-B310-974BB4DA9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80" y="623049"/>
            <a:ext cx="592635" cy="59263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F0834F5-DDAF-497C-AAE6-7ADEF3787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352" y="623049"/>
            <a:ext cx="572338" cy="5723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853498E-2477-4553-ABA4-79228A9086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410" y="1351162"/>
            <a:ext cx="306641" cy="30664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FEF91CC-803C-44BF-A396-80CD16ADAF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5"/>
          <a:stretch/>
        </p:blipFill>
        <p:spPr>
          <a:xfrm>
            <a:off x="9586206" y="2367407"/>
            <a:ext cx="315933" cy="61328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A7F424E-CCA4-465F-B988-2E727E3F2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283" y="3745927"/>
            <a:ext cx="970686" cy="97068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8F5A3E0-5B82-45C5-AAD7-A55C0AACD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04105" y="3564068"/>
            <a:ext cx="1039465" cy="58273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CA4BD70-7BB4-4F89-82C8-54AACFFBD1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347" y="4146799"/>
            <a:ext cx="636675" cy="6366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A1D3727-45E1-4695-B212-48FDB4976F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42" y="1172994"/>
            <a:ext cx="1524300" cy="131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9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6577105-4C46-495C-AFF3-5BA5E77EF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91" y="2980523"/>
            <a:ext cx="10671209" cy="38774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3EE2A0B-86C4-4C72-AF8E-2BB624A87E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0" t="28875" r="27478" b="7165"/>
          <a:stretch/>
        </p:blipFill>
        <p:spPr>
          <a:xfrm>
            <a:off x="3433011" y="327254"/>
            <a:ext cx="2152850" cy="1982808"/>
          </a:xfrm>
          <a:custGeom>
            <a:avLst/>
            <a:gdLst>
              <a:gd name="connsiteX0" fmla="*/ 1076425 w 2152850"/>
              <a:gd name="connsiteY0" fmla="*/ 0 h 1982808"/>
              <a:gd name="connsiteX1" fmla="*/ 2152850 w 2152850"/>
              <a:gd name="connsiteY1" fmla="*/ 991404 h 1982808"/>
              <a:gd name="connsiteX2" fmla="*/ 1076425 w 2152850"/>
              <a:gd name="connsiteY2" fmla="*/ 1982808 h 1982808"/>
              <a:gd name="connsiteX3" fmla="*/ 0 w 2152850"/>
              <a:gd name="connsiteY3" fmla="*/ 991404 h 1982808"/>
              <a:gd name="connsiteX4" fmla="*/ 1076425 w 2152850"/>
              <a:gd name="connsiteY4" fmla="*/ 0 h 198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2850" h="1982808">
                <a:moveTo>
                  <a:pt x="1076425" y="0"/>
                </a:moveTo>
                <a:cubicBezTo>
                  <a:pt x="1670918" y="0"/>
                  <a:pt x="2152850" y="443867"/>
                  <a:pt x="2152850" y="991404"/>
                </a:cubicBezTo>
                <a:cubicBezTo>
                  <a:pt x="2152850" y="1538941"/>
                  <a:pt x="1670918" y="1982808"/>
                  <a:pt x="1076425" y="1982808"/>
                </a:cubicBezTo>
                <a:cubicBezTo>
                  <a:pt x="481932" y="1982808"/>
                  <a:pt x="0" y="1538941"/>
                  <a:pt x="0" y="991404"/>
                </a:cubicBezTo>
                <a:cubicBezTo>
                  <a:pt x="0" y="443867"/>
                  <a:pt x="481932" y="0"/>
                  <a:pt x="1076425" y="0"/>
                </a:cubicBezTo>
                <a:close/>
              </a:path>
            </a:pathLst>
          </a:cu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6933CBA1-7A95-4D7F-B362-9473F093E06E}"/>
              </a:ext>
            </a:extLst>
          </p:cNvPr>
          <p:cNvSpPr/>
          <p:nvPr/>
        </p:nvSpPr>
        <p:spPr>
          <a:xfrm>
            <a:off x="2406316" y="4427621"/>
            <a:ext cx="673769" cy="664143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18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083245A-B409-49BF-929D-D5A6FBA5D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072" y="1828798"/>
            <a:ext cx="1080167" cy="91214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B41E4D0-634D-4A4E-BA39-2BFFCB3A2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370" y="4062855"/>
            <a:ext cx="1080167" cy="91214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BE60899-B3E7-4A4F-B310-974BB4DA9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80" y="623049"/>
            <a:ext cx="592635" cy="59263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F0834F5-DDAF-497C-AAE6-7ADEF3787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352" y="623049"/>
            <a:ext cx="572338" cy="572338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98250CBB-AD9B-4712-8DD4-155ADBBF28CA}"/>
              </a:ext>
            </a:extLst>
          </p:cNvPr>
          <p:cNvGrpSpPr/>
          <p:nvPr/>
        </p:nvGrpSpPr>
        <p:grpSpPr>
          <a:xfrm>
            <a:off x="2443561" y="1152647"/>
            <a:ext cx="919148" cy="1045982"/>
            <a:chOff x="2443561" y="1152647"/>
            <a:chExt cx="919148" cy="1045982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CF9ACBA-049B-4994-9625-A40DCC9E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561" y="1279481"/>
              <a:ext cx="919148" cy="919148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853498E-2477-4553-ABA4-79228A908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9867" y="1152647"/>
              <a:ext cx="306641" cy="306641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2FEF91CC-803C-44BF-A396-80CD16ADAF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5"/>
          <a:stretch/>
        </p:blipFill>
        <p:spPr>
          <a:xfrm>
            <a:off x="9586206" y="2367407"/>
            <a:ext cx="315933" cy="61328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A7F424E-CCA4-465F-B988-2E727E3F2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7" y="3296227"/>
            <a:ext cx="970686" cy="970686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F8AE859-E954-4B68-AB1C-1F1EE76C5EED}"/>
              </a:ext>
            </a:extLst>
          </p:cNvPr>
          <p:cNvGrpSpPr/>
          <p:nvPr/>
        </p:nvGrpSpPr>
        <p:grpSpPr>
          <a:xfrm>
            <a:off x="3893259" y="3114368"/>
            <a:ext cx="1039465" cy="1219406"/>
            <a:chOff x="3893259" y="3114368"/>
            <a:chExt cx="1039465" cy="121940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8F5A3E0-5B82-45C5-AAD7-A55C0AACD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893259" y="3114368"/>
              <a:ext cx="1039465" cy="582731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0CA4BD70-7BB4-4F89-82C8-54AACFFBD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501" y="3697099"/>
              <a:ext cx="636675" cy="636675"/>
            </a:xfrm>
            <a:prstGeom prst="rect">
              <a:avLst/>
            </a:prstGeom>
          </p:spPr>
        </p:pic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BA1D3727-45E1-4695-B212-48FDB4976F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" y="1279481"/>
            <a:ext cx="1524300" cy="131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78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E56995D9-B5A5-4B5E-982B-2D1460A5BE4C}"/>
              </a:ext>
            </a:extLst>
          </p:cNvPr>
          <p:cNvGrpSpPr/>
          <p:nvPr/>
        </p:nvGrpSpPr>
        <p:grpSpPr>
          <a:xfrm>
            <a:off x="4149407" y="3226126"/>
            <a:ext cx="3118897" cy="3118897"/>
            <a:chOff x="4149407" y="3226126"/>
            <a:chExt cx="3118897" cy="3118897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CBA6BB9-F9B0-44EA-A401-2252760AD913}"/>
                </a:ext>
              </a:extLst>
            </p:cNvPr>
            <p:cNvGrpSpPr/>
            <p:nvPr/>
          </p:nvGrpSpPr>
          <p:grpSpPr>
            <a:xfrm>
              <a:off x="5582696" y="3296586"/>
              <a:ext cx="847512" cy="768443"/>
              <a:chOff x="5582696" y="3358992"/>
              <a:chExt cx="847512" cy="768443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B1CB49C6-5D84-43EC-978F-1DF2984F6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2696" y="3858643"/>
                <a:ext cx="252320" cy="268792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A793B90B-6E47-44A8-8772-A31CC8D4B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5016" y="3358992"/>
                <a:ext cx="595192" cy="634047"/>
              </a:xfrm>
              <a:prstGeom prst="rect">
                <a:avLst/>
              </a:prstGeom>
            </p:spPr>
          </p:pic>
        </p:grp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26F66461-6187-4EDD-AB5B-39492647F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407" y="3226126"/>
              <a:ext cx="3118897" cy="3118897"/>
            </a:xfrm>
            <a:prstGeom prst="rect">
              <a:avLst/>
            </a:prstGeom>
          </p:spPr>
        </p:pic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3B3508C-D707-440C-8C9F-AEFBD1F56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06" y="1480008"/>
            <a:ext cx="2792887" cy="27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2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8491872-9DCC-4E39-B80E-539E5FC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370" y="-96253"/>
            <a:ext cx="3528712" cy="6738778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1677249C-3957-41C4-9E26-F8DADFADE993}"/>
              </a:ext>
            </a:extLst>
          </p:cNvPr>
          <p:cNvSpPr/>
          <p:nvPr/>
        </p:nvSpPr>
        <p:spPr>
          <a:xfrm>
            <a:off x="-121370" y="856648"/>
            <a:ext cx="3407342" cy="223306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09A988B-C892-463B-BBF2-0604E650F83C}"/>
              </a:ext>
            </a:extLst>
          </p:cNvPr>
          <p:cNvCxnSpPr/>
          <p:nvPr/>
        </p:nvCxnSpPr>
        <p:spPr>
          <a:xfrm flipV="1">
            <a:off x="3185962" y="548640"/>
            <a:ext cx="2107933" cy="3850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BBC6D1B-E515-4020-AA9F-585AF100FB72}"/>
              </a:ext>
            </a:extLst>
          </p:cNvPr>
          <p:cNvSpPr txBox="1"/>
          <p:nvPr/>
        </p:nvSpPr>
        <p:spPr>
          <a:xfrm>
            <a:off x="5328637" y="318786"/>
            <a:ext cx="3272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四个按钮打开同一个页面，根据传值决定“页面</a:t>
            </a:r>
            <a:r>
              <a:rPr lang="en-US" altLang="zh-CN" dirty="0"/>
              <a:t>2</a:t>
            </a:r>
            <a:r>
              <a:rPr lang="zh-CN" altLang="en-US" dirty="0"/>
              <a:t>”显示内容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662AA31-75B7-47FD-BC71-943738C10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67" y="965117"/>
            <a:ext cx="3195588" cy="571422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E9C7EDF-7703-4110-8DAA-5E9305E7D8A6}"/>
              </a:ext>
            </a:extLst>
          </p:cNvPr>
          <p:cNvSpPr txBox="1"/>
          <p:nvPr/>
        </p:nvSpPr>
        <p:spPr>
          <a:xfrm>
            <a:off x="9206014" y="4005257"/>
            <a:ext cx="2820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获取对应分类的数据表中的商品信息，按排序规则展示在该页面上</a:t>
            </a:r>
          </a:p>
        </p:txBody>
      </p:sp>
      <p:sp>
        <p:nvSpPr>
          <p:cNvPr id="15" name="标注: 弯曲线形 14">
            <a:extLst>
              <a:ext uri="{FF2B5EF4-FFF2-40B4-BE49-F238E27FC236}">
                <a16:creationId xmlns:a16="http://schemas.microsoft.com/office/drawing/2014/main" id="{544DBACE-1F6F-4AE0-BC13-14421C118A2C}"/>
              </a:ext>
            </a:extLst>
          </p:cNvPr>
          <p:cNvSpPr/>
          <p:nvPr/>
        </p:nvSpPr>
        <p:spPr>
          <a:xfrm>
            <a:off x="9038122" y="3753853"/>
            <a:ext cx="3003082" cy="1549667"/>
          </a:xfrm>
          <a:prstGeom prst="borderCallout2">
            <a:avLst>
              <a:gd name="adj1" fmla="val 18209"/>
              <a:gd name="adj2" fmla="val 807"/>
              <a:gd name="adj3" fmla="val 18750"/>
              <a:gd name="adj4" fmla="val -16667"/>
              <a:gd name="adj5" fmla="val 53478"/>
              <a:gd name="adj6" fmla="val -87903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DB0565C-D681-4054-B468-34CD02B1C6A0}"/>
              </a:ext>
            </a:extLst>
          </p:cNvPr>
          <p:cNvSpPr/>
          <p:nvPr/>
        </p:nvSpPr>
        <p:spPr>
          <a:xfrm>
            <a:off x="3747536" y="-66682"/>
            <a:ext cx="5501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CN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EF17363-542C-4AB3-8250-EE6BA180D104}"/>
              </a:ext>
            </a:extLst>
          </p:cNvPr>
          <p:cNvSpPr/>
          <p:nvPr/>
        </p:nvSpPr>
        <p:spPr>
          <a:xfrm>
            <a:off x="10149383" y="2966988"/>
            <a:ext cx="550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DB0EDFC-B295-4023-80CB-A2765BB87B9C}"/>
              </a:ext>
            </a:extLst>
          </p:cNvPr>
          <p:cNvSpPr txBox="1"/>
          <p:nvPr/>
        </p:nvSpPr>
        <p:spPr>
          <a:xfrm>
            <a:off x="9781925" y="1387871"/>
            <a:ext cx="2410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根据上个页面传的参数，显示对应分类信息</a:t>
            </a:r>
          </a:p>
        </p:txBody>
      </p:sp>
      <p:sp>
        <p:nvSpPr>
          <p:cNvPr id="19" name="标注: 弯曲线形 18">
            <a:extLst>
              <a:ext uri="{FF2B5EF4-FFF2-40B4-BE49-F238E27FC236}">
                <a16:creationId xmlns:a16="http://schemas.microsoft.com/office/drawing/2014/main" id="{1B1F46D5-EE0D-484E-9F31-F98485CF9831}"/>
              </a:ext>
            </a:extLst>
          </p:cNvPr>
          <p:cNvSpPr/>
          <p:nvPr/>
        </p:nvSpPr>
        <p:spPr>
          <a:xfrm>
            <a:off x="9781925" y="1109190"/>
            <a:ext cx="2410075" cy="1453415"/>
          </a:xfrm>
          <a:prstGeom prst="borderCallout2">
            <a:avLst>
              <a:gd name="adj1" fmla="val 18209"/>
              <a:gd name="adj2" fmla="val 807"/>
              <a:gd name="adj3" fmla="val 18750"/>
              <a:gd name="adj4" fmla="val -16667"/>
              <a:gd name="adj5" fmla="val 53478"/>
              <a:gd name="adj6" fmla="val -87903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AB8FDAC-24EE-4B04-8463-9E49367D89C1}"/>
              </a:ext>
            </a:extLst>
          </p:cNvPr>
          <p:cNvSpPr/>
          <p:nvPr/>
        </p:nvSpPr>
        <p:spPr>
          <a:xfrm>
            <a:off x="10417286" y="226073"/>
            <a:ext cx="550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2753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9D29AF-AE9D-4CEE-B77C-CF16ACBA0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0" y="305703"/>
            <a:ext cx="3322331" cy="6344653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A589F336-3B2F-44EF-B4E9-181585EF321D}"/>
              </a:ext>
            </a:extLst>
          </p:cNvPr>
          <p:cNvSpPr/>
          <p:nvPr/>
        </p:nvSpPr>
        <p:spPr>
          <a:xfrm>
            <a:off x="158030" y="3000275"/>
            <a:ext cx="3193576" cy="210245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E49345F-8F38-473E-88A3-1581AC2D788B}"/>
              </a:ext>
            </a:extLst>
          </p:cNvPr>
          <p:cNvCxnSpPr>
            <a:cxnSpLocks/>
          </p:cNvCxnSpPr>
          <p:nvPr/>
        </p:nvCxnSpPr>
        <p:spPr>
          <a:xfrm flipV="1">
            <a:off x="3351606" y="1320800"/>
            <a:ext cx="1766494" cy="24168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F05266B4-1C0D-4406-B986-0D8E2EAA3A57}"/>
              </a:ext>
            </a:extLst>
          </p:cNvPr>
          <p:cNvSpPr/>
          <p:nvPr/>
        </p:nvSpPr>
        <p:spPr>
          <a:xfrm>
            <a:off x="4602464" y="527544"/>
            <a:ext cx="51563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CN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4746AC-51A7-4934-BF33-0D153AC3E618}"/>
              </a:ext>
            </a:extLst>
          </p:cNvPr>
          <p:cNvSpPr txBox="1"/>
          <p:nvPr/>
        </p:nvSpPr>
        <p:spPr>
          <a:xfrm>
            <a:off x="5473700" y="527544"/>
            <a:ext cx="37473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根据商品上传时间，获取最新商品显示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未来可根据用户常浏览类别显示对应分类新商品</a:t>
            </a:r>
          </a:p>
        </p:txBody>
      </p:sp>
    </p:spTree>
    <p:extLst>
      <p:ext uri="{BB962C8B-B14F-4D97-AF65-F5344CB8AC3E}">
        <p14:creationId xmlns:p14="http://schemas.microsoft.com/office/powerpoint/2010/main" val="801480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448571-EDF6-4591-BC41-6DF0F134F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82" y="431483"/>
            <a:ext cx="3250189" cy="6277326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1C60BB2-740A-4878-9403-F62F72D21A48}"/>
              </a:ext>
            </a:extLst>
          </p:cNvPr>
          <p:cNvCxnSpPr/>
          <p:nvPr/>
        </p:nvCxnSpPr>
        <p:spPr>
          <a:xfrm flipH="1">
            <a:off x="3012707" y="587141"/>
            <a:ext cx="3734602" cy="10106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0F0C031-E1CA-428C-9693-2AAE68BC2F61}"/>
              </a:ext>
            </a:extLst>
          </p:cNvPr>
          <p:cNvSpPr/>
          <p:nvPr/>
        </p:nvSpPr>
        <p:spPr>
          <a:xfrm>
            <a:off x="6747309" y="346509"/>
            <a:ext cx="3407342" cy="2233061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根据登录界面传入的数据，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在用户数据表中获取当前用户全部信息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A4A37A4-3C61-4B0A-8E87-92CC400530E0}"/>
              </a:ext>
            </a:extLst>
          </p:cNvPr>
          <p:cNvCxnSpPr>
            <a:cxnSpLocks/>
          </p:cNvCxnSpPr>
          <p:nvPr/>
        </p:nvCxnSpPr>
        <p:spPr>
          <a:xfrm>
            <a:off x="1010653" y="2834639"/>
            <a:ext cx="3686475" cy="36720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F120D77-D826-4361-AE0D-59EC334CAC2F}"/>
              </a:ext>
            </a:extLst>
          </p:cNvPr>
          <p:cNvSpPr txBox="1"/>
          <p:nvPr/>
        </p:nvSpPr>
        <p:spPr>
          <a:xfrm>
            <a:off x="4880008" y="5947693"/>
            <a:ext cx="544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所有用户数据表</a:t>
            </a:r>
            <a:r>
              <a:rPr lang="en-US" altLang="zh-CN" dirty="0"/>
              <a:t>-&gt;</a:t>
            </a:r>
            <a:r>
              <a:rPr lang="zh-CN" altLang="en-US" dirty="0"/>
              <a:t>该用户的“上架商品”列</a:t>
            </a:r>
            <a:r>
              <a:rPr lang="en-US" altLang="zh-CN" dirty="0"/>
              <a:t>-&gt;</a:t>
            </a:r>
            <a:r>
              <a:rPr lang="zh-CN" altLang="en-US" dirty="0"/>
              <a:t>获取其所有上架商品</a:t>
            </a:r>
            <a:r>
              <a:rPr lang="en-US" altLang="zh-CN" dirty="0"/>
              <a:t>id</a:t>
            </a:r>
            <a:r>
              <a:rPr lang="zh-CN" altLang="en-US" dirty="0"/>
              <a:t>，并在所有商品中查找</a:t>
            </a:r>
            <a:r>
              <a:rPr lang="en-US" altLang="zh-CN" dirty="0"/>
              <a:t>id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DFBE94F-F835-42F2-B365-81C9D5AE238D}"/>
              </a:ext>
            </a:extLst>
          </p:cNvPr>
          <p:cNvCxnSpPr>
            <a:cxnSpLocks/>
          </p:cNvCxnSpPr>
          <p:nvPr/>
        </p:nvCxnSpPr>
        <p:spPr>
          <a:xfrm>
            <a:off x="1877084" y="3137835"/>
            <a:ext cx="2897047" cy="23533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DBDF343-4E29-450B-A2EB-90EE58BB04C0}"/>
              </a:ext>
            </a:extLst>
          </p:cNvPr>
          <p:cNvSpPr txBox="1"/>
          <p:nvPr/>
        </p:nvSpPr>
        <p:spPr>
          <a:xfrm>
            <a:off x="4867017" y="5168046"/>
            <a:ext cx="544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所有用户数据表</a:t>
            </a:r>
            <a:r>
              <a:rPr lang="en-US" altLang="zh-CN" dirty="0"/>
              <a:t>-&gt;</a:t>
            </a:r>
            <a:r>
              <a:rPr lang="zh-CN" altLang="en-US" dirty="0"/>
              <a:t>该用户的“收藏商品”列</a:t>
            </a:r>
            <a:r>
              <a:rPr lang="en-US" altLang="zh-CN" dirty="0"/>
              <a:t>-&gt;</a:t>
            </a:r>
            <a:r>
              <a:rPr lang="zh-CN" altLang="en-US" dirty="0"/>
              <a:t>获取其所有收藏商品</a:t>
            </a:r>
            <a:r>
              <a:rPr lang="en-US" altLang="zh-CN" dirty="0"/>
              <a:t>id</a:t>
            </a:r>
            <a:r>
              <a:rPr lang="zh-CN" altLang="en-US" dirty="0"/>
              <a:t>，并在所有商品中查找</a:t>
            </a:r>
            <a:r>
              <a:rPr lang="en-US" altLang="zh-CN" dirty="0"/>
              <a:t>id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6CA1409-C022-466D-9CAF-B07651F497A8}"/>
              </a:ext>
            </a:extLst>
          </p:cNvPr>
          <p:cNvCxnSpPr>
            <a:cxnSpLocks/>
          </p:cNvCxnSpPr>
          <p:nvPr/>
        </p:nvCxnSpPr>
        <p:spPr>
          <a:xfrm>
            <a:off x="2436052" y="3077678"/>
            <a:ext cx="2261076" cy="13379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1067921-9792-403B-980B-B1FCCB143493}"/>
              </a:ext>
            </a:extLst>
          </p:cNvPr>
          <p:cNvSpPr txBox="1"/>
          <p:nvPr/>
        </p:nvSpPr>
        <p:spPr>
          <a:xfrm>
            <a:off x="4758733" y="4168471"/>
            <a:ext cx="5447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所有用户数据表</a:t>
            </a:r>
            <a:r>
              <a:rPr lang="en-US" altLang="zh-CN" dirty="0"/>
              <a:t>-&gt;</a:t>
            </a:r>
            <a:r>
              <a:rPr lang="zh-CN" altLang="en-US" dirty="0"/>
              <a:t>该用户的“浏览历史”列</a:t>
            </a:r>
            <a:r>
              <a:rPr lang="en-US" altLang="zh-CN" dirty="0"/>
              <a:t>-&gt;</a:t>
            </a:r>
            <a:r>
              <a:rPr lang="zh-CN" altLang="en-US" dirty="0"/>
              <a:t>获取循环记录的该用户已保存的至多</a:t>
            </a:r>
            <a:r>
              <a:rPr lang="en-US" altLang="zh-CN" dirty="0"/>
              <a:t>100</a:t>
            </a:r>
            <a:r>
              <a:rPr lang="zh-CN" altLang="en-US" dirty="0"/>
              <a:t>条商品</a:t>
            </a:r>
            <a:r>
              <a:rPr lang="en-US" altLang="zh-CN" dirty="0"/>
              <a:t>id</a:t>
            </a:r>
            <a:r>
              <a:rPr lang="zh-CN" altLang="en-US" dirty="0"/>
              <a:t>，并在所有商品中查找</a:t>
            </a:r>
            <a:r>
              <a:rPr lang="en-US" altLang="zh-CN" dirty="0"/>
              <a:t>id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264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77E1E0B-F86F-47F6-A53B-35635BFF3321}"/>
              </a:ext>
            </a:extLst>
          </p:cNvPr>
          <p:cNvSpPr/>
          <p:nvPr/>
        </p:nvSpPr>
        <p:spPr>
          <a:xfrm>
            <a:off x="1371649" y="1187777"/>
            <a:ext cx="5279012" cy="4883085"/>
          </a:xfrm>
          <a:prstGeom prst="rect">
            <a:avLst/>
          </a:prstGeom>
          <a:solidFill>
            <a:srgbClr val="FF2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A245F2E-4EBB-4953-B0C1-C1D63B72D00B}"/>
              </a:ext>
            </a:extLst>
          </p:cNvPr>
          <p:cNvSpPr/>
          <p:nvPr/>
        </p:nvSpPr>
        <p:spPr>
          <a:xfrm>
            <a:off x="9096866" y="565608"/>
            <a:ext cx="612742" cy="914400"/>
          </a:xfrm>
          <a:prstGeom prst="rect">
            <a:avLst/>
          </a:prstGeom>
          <a:solidFill>
            <a:srgbClr val="FF6E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F9197C-39E9-4233-BDAF-50B276E638F5}"/>
              </a:ext>
            </a:extLst>
          </p:cNvPr>
          <p:cNvSpPr/>
          <p:nvPr/>
        </p:nvSpPr>
        <p:spPr>
          <a:xfrm>
            <a:off x="9096866" y="2121031"/>
            <a:ext cx="612742" cy="914400"/>
          </a:xfrm>
          <a:prstGeom prst="rect">
            <a:avLst/>
          </a:prstGeom>
          <a:solidFill>
            <a:srgbClr val="FF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C4F657-7AD6-4095-A541-7B6C5B93E55E}"/>
              </a:ext>
            </a:extLst>
          </p:cNvPr>
          <p:cNvSpPr/>
          <p:nvPr/>
        </p:nvSpPr>
        <p:spPr>
          <a:xfrm>
            <a:off x="9170711" y="3327661"/>
            <a:ext cx="3291524" cy="3035431"/>
          </a:xfrm>
          <a:prstGeom prst="rect">
            <a:avLst/>
          </a:prstGeom>
          <a:solidFill>
            <a:srgbClr val="FF41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0712BD-18B9-4C76-B31C-944F0C7452C2}"/>
              </a:ext>
            </a:extLst>
          </p:cNvPr>
          <p:cNvSpPr txBox="1"/>
          <p:nvPr/>
        </p:nvSpPr>
        <p:spPr>
          <a:xfrm>
            <a:off x="10451724" y="426416"/>
            <a:ext cx="2711778" cy="320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0" dirty="0">
                <a:latin typeface="黑体" panose="02010609060101010101" pitchFamily="49" charset="-122"/>
                <a:ea typeface="黑体" panose="02010609060101010101" pitchFamily="49" charset="-122"/>
              </a:rPr>
              <a:t>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C9C167A-8DC6-4210-98D9-FEABC1BEDE09}"/>
              </a:ext>
            </a:extLst>
          </p:cNvPr>
          <p:cNvSpPr txBox="1"/>
          <p:nvPr/>
        </p:nvSpPr>
        <p:spPr>
          <a:xfrm>
            <a:off x="4604065" y="264852"/>
            <a:ext cx="3247043" cy="67289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9900" dirty="0">
                <a:solidFill>
                  <a:srgbClr val="FF646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超级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BD709D-84DC-4B9F-AD50-BB9EA11153B8}"/>
              </a:ext>
            </a:extLst>
          </p:cNvPr>
          <p:cNvSpPr txBox="1"/>
          <p:nvPr/>
        </p:nvSpPr>
        <p:spPr>
          <a:xfrm>
            <a:off x="379927" y="1841898"/>
            <a:ext cx="3247043" cy="65649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9900" dirty="0">
                <a:solidFill>
                  <a:srgbClr val="FF646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校园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233776C-4924-4163-A328-E7734D9E7DF9}"/>
              </a:ext>
            </a:extLst>
          </p:cNvPr>
          <p:cNvSpPr txBox="1"/>
          <p:nvPr/>
        </p:nvSpPr>
        <p:spPr>
          <a:xfrm>
            <a:off x="9597711" y="2907030"/>
            <a:ext cx="5559810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交易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FEEA816-18C0-41DB-9BF9-224A924EF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392" y="2060216"/>
            <a:ext cx="3318195" cy="331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43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DEB737-467C-4FE4-89E4-62CC8855A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3DB926C-E982-4C79-A7A4-B21CEDD21E1D}"/>
              </a:ext>
            </a:extLst>
          </p:cNvPr>
          <p:cNvSpPr/>
          <p:nvPr/>
        </p:nvSpPr>
        <p:spPr>
          <a:xfrm flipH="1">
            <a:off x="142790" y="1331534"/>
            <a:ext cx="3939016" cy="3658583"/>
          </a:xfrm>
          <a:prstGeom prst="rect">
            <a:avLst/>
          </a:prstGeom>
          <a:blipFill dpi="0" rotWithShape="1">
            <a:blip r:embed="rId3">
              <a:alphaModFix amt="9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4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684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18070</TotalTime>
  <Words>873</Words>
  <Application>Microsoft Office PowerPoint</Application>
  <PresentationFormat>宽屏</PresentationFormat>
  <Paragraphs>57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Adobe 繁黑體 Std B</vt:lpstr>
      <vt:lpstr>等线</vt:lpstr>
      <vt:lpstr>等线 Light</vt:lpstr>
      <vt:lpstr>黑体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学良 隋</dc:creator>
  <cp:lastModifiedBy>学良 隋</cp:lastModifiedBy>
  <cp:revision>66</cp:revision>
  <dcterms:created xsi:type="dcterms:W3CDTF">2019-07-18T00:08:41Z</dcterms:created>
  <dcterms:modified xsi:type="dcterms:W3CDTF">2019-09-01T08:36:54Z</dcterms:modified>
</cp:coreProperties>
</file>